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77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731520"/>
            <a:ext cx="2286000" cy="2286000"/>
          </a:xfrm>
          <a:prstGeom prst="ellipse">
            <a:avLst/>
          </a:prstGeom>
          <a:solidFill>
            <a:srgbClr val="0099EE">
              <a:alpha val="18000"/>
            </a:srgbClr>
          </a:solidFill>
          <a:ln w="12700">
            <a:solidFill>
              <a:srgbClr val="0099EE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840480"/>
            <a:ext cx="1828800" cy="1828800"/>
          </a:xfrm>
          <a:prstGeom prst="ellipse">
            <a:avLst/>
          </a:prstGeom>
          <a:solidFill>
            <a:srgbClr val="00E676">
              <a:alpha val="12000"/>
            </a:srgbClr>
          </a:solidFill>
          <a:ln w="12700">
            <a:solidFill>
              <a:srgbClr val="00E676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2286000" cy="64008"/>
          </a:xfrm>
          <a:prstGeom prst="rect">
            <a:avLst/>
          </a:prstGeom>
          <a:solidFill>
            <a:srgbClr val="0077CC"/>
          </a:solidFill>
          <a:ln w="12700">
            <a:solidFill>
              <a:srgbClr val="0077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286000" y="0"/>
            <a:ext cx="2286000" cy="64008"/>
          </a:xfrm>
          <a:prstGeom prst="rect">
            <a:avLst/>
          </a:prstGeom>
          <a:solidFill>
            <a:srgbClr val="00AAEE"/>
          </a:solidFill>
          <a:ln w="12700">
            <a:solidFill>
              <a:srgbClr val="00AAE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0" y="0"/>
            <a:ext cx="2286000" cy="64008"/>
          </a:xfrm>
          <a:prstGeom prst="rect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58000" y="0"/>
            <a:ext cx="2286000" cy="64008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474720" y="987552"/>
            <a:ext cx="2194560" cy="274320"/>
          </a:xfrm>
          <a:prstGeom prst="roundRect">
            <a:avLst>
              <a:gd name="adj" fmla="val 50000"/>
            </a:avLst>
          </a:prstGeom>
          <a:solidFill>
            <a:srgbClr val="00E676">
              <a:alpha val="15000"/>
            </a:srgbClr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474720" y="987552"/>
            <a:ext cx="21945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b="1" spc="200" kern="0" dirty="0">
                <a:solidFill>
                  <a:srgbClr val="00E6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BERKELEY, CA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548640" y="1417320"/>
            <a:ext cx="80467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Berkeley Unplugged</a:t>
            </a:r>
            <a:endParaRPr lang="en-US" sz="4400" dirty="0"/>
          </a:p>
        </p:txBody>
      </p:sp>
      <p:sp>
        <p:nvSpPr>
          <p:cNvPr id="11" name="Text 9"/>
          <p:cNvSpPr/>
          <p:nvPr/>
        </p:nvSpPr>
        <p:spPr>
          <a:xfrm>
            <a:off x="548640" y="2331720"/>
            <a:ext cx="8046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Life happens </a:t>
            </a:r>
            <a:pPr algn="ctr" indent="0" marL="0">
              <a:buNone/>
            </a:pPr>
            <a:r>
              <a:rPr lang="en-US" sz="2200" i="1" dirty="0">
                <a:solidFill>
                  <a:srgbClr val="00E6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off the screen.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548640" y="3200400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AC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parent-led community in Berkeley, CA · berkeleyunplugged.org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00400" y="3749040"/>
            <a:ext cx="2743200" cy="457200"/>
          </a:xfrm>
          <a:prstGeom prst="rect">
            <a:avLst>
              <a:gd name="adj" fmla="val 24000"/>
            </a:avLst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0400" y="37490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A1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us at berkeleyunplugged.org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77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731520"/>
            <a:ext cx="2286000" cy="2286000"/>
          </a:xfrm>
          <a:prstGeom prst="ellipse">
            <a:avLst/>
          </a:prstGeom>
          <a:solidFill>
            <a:srgbClr val="0099EE">
              <a:alpha val="18000"/>
            </a:srgbClr>
          </a:solidFill>
          <a:ln w="12700">
            <a:solidFill>
              <a:srgbClr val="0099EE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840480"/>
            <a:ext cx="1828800" cy="1828800"/>
          </a:xfrm>
          <a:prstGeom prst="ellipse">
            <a:avLst/>
          </a:prstGeom>
          <a:solidFill>
            <a:srgbClr val="00E676">
              <a:alpha val="12000"/>
            </a:srgbClr>
          </a:solidFill>
          <a:ln w="12700">
            <a:solidFill>
              <a:srgbClr val="00E676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Challenge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57200" y="77724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AC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happening to our kids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325880"/>
            <a:ext cx="1920240" cy="2377440"/>
          </a:xfrm>
          <a:prstGeom prst="rect">
            <a:avLst>
              <a:gd name="adj" fmla="val 5714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65760" y="1325880"/>
            <a:ext cx="1920240" cy="54864"/>
          </a:xfrm>
          <a:prstGeom prst="rect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463040"/>
            <a:ext cx="1920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0E6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4.8h</a:t>
            </a:r>
            <a:endParaRPr lang="en-US" sz="3400" dirty="0"/>
          </a:p>
        </p:txBody>
      </p:sp>
      <p:sp>
        <p:nvSpPr>
          <p:cNvPr id="10" name="Text 8"/>
          <p:cNvSpPr/>
          <p:nvPr/>
        </p:nvSpPr>
        <p:spPr>
          <a:xfrm>
            <a:off x="365760" y="2331720"/>
            <a:ext cx="19202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0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Average daily social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00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 use by teens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514600" y="1325880"/>
            <a:ext cx="1920240" cy="2377440"/>
          </a:xfrm>
          <a:prstGeom prst="rect">
            <a:avLst>
              <a:gd name="adj" fmla="val 5714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514600" y="1325880"/>
            <a:ext cx="1920240" cy="54864"/>
          </a:xfrm>
          <a:prstGeom prst="rect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514600" y="1463040"/>
            <a:ext cx="1920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0E6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2x</a:t>
            </a:r>
            <a:endParaRPr lang="en-US" sz="3400" dirty="0"/>
          </a:p>
        </p:txBody>
      </p:sp>
      <p:sp>
        <p:nvSpPr>
          <p:cNvPr id="14" name="Text 12"/>
          <p:cNvSpPr/>
          <p:nvPr/>
        </p:nvSpPr>
        <p:spPr>
          <a:xfrm>
            <a:off x="2514600" y="2331720"/>
            <a:ext cx="19202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0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depression risk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00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3+ hours/day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63440" y="1325880"/>
            <a:ext cx="1920240" cy="2377440"/>
          </a:xfrm>
          <a:prstGeom prst="rect">
            <a:avLst>
              <a:gd name="adj" fmla="val 5714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4663440" y="1325880"/>
            <a:ext cx="1920240" cy="54864"/>
          </a:xfrm>
          <a:prstGeom prst="rect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663440" y="1463040"/>
            <a:ext cx="1920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0E6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</a:t>
            </a:r>
            <a:endParaRPr lang="en-US" sz="3400" dirty="0"/>
          </a:p>
        </p:txBody>
      </p:sp>
      <p:sp>
        <p:nvSpPr>
          <p:cNvPr id="18" name="Text 16"/>
          <p:cNvSpPr/>
          <p:nvPr/>
        </p:nvSpPr>
        <p:spPr>
          <a:xfrm>
            <a:off x="4663440" y="2331720"/>
            <a:ext cx="19202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0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AGs calling for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00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platform warning labels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812280" y="1325880"/>
            <a:ext cx="1920240" cy="2377440"/>
          </a:xfrm>
          <a:prstGeom prst="rect">
            <a:avLst>
              <a:gd name="adj" fmla="val 5714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812280" y="1325880"/>
            <a:ext cx="1920240" cy="54864"/>
          </a:xfrm>
          <a:prstGeom prst="rect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812280" y="1463040"/>
            <a:ext cx="1920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00E6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Dec</a:t>
            </a:r>
            <a:endParaRPr lang="en-US" sz="3400" dirty="0"/>
          </a:p>
          <a:p>
            <a:pPr algn="ctr" indent="0" marL="0">
              <a:buNone/>
            </a:pPr>
            <a:r>
              <a:rPr lang="en-US" sz="3400" b="1" dirty="0">
                <a:solidFill>
                  <a:srgbClr val="00E6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2025</a:t>
            </a:r>
            <a:endParaRPr lang="en-US" sz="3400" dirty="0"/>
          </a:p>
        </p:txBody>
      </p:sp>
      <p:sp>
        <p:nvSpPr>
          <p:cNvPr id="22" name="Text 20"/>
          <p:cNvSpPr/>
          <p:nvPr/>
        </p:nvSpPr>
        <p:spPr>
          <a:xfrm>
            <a:off x="6812280" y="2331720"/>
            <a:ext cx="192024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0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CHOP/Berkeley study linking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00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smartphones to depression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7200" y="39319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AACC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"We have overprotected our children in the real world and under-protected them online." — Jonathan Haidt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A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64008"/>
            <a:ext cx="3840480" cy="5079492"/>
          </a:xfrm>
          <a:prstGeom prst="rect">
            <a:avLst/>
          </a:prstGeom>
          <a:solidFill>
            <a:srgbClr val="0077CC"/>
          </a:solidFill>
          <a:ln w="12700">
            <a:solidFill>
              <a:srgbClr val="0077C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45720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Who We Are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274320" y="1234440"/>
            <a:ext cx="32918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CDD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Berkeley Unplugged started in 2026 with parents who found each other at a district-wide meeting with the BUSD Superintendent on implementing a bell-to-bell phone ban.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274320" y="2651760"/>
            <a:ext cx="32918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We're not a nonprofit. Not a brand.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We're Berkeley parents who found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each other — and decided this is</a:t>
            </a:r>
            <a:endParaRPr lang="en-US" sz="12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easier together.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4160520"/>
            <a:ext cx="3291840" cy="457200"/>
          </a:xfrm>
          <a:prstGeom prst="rect">
            <a:avLst>
              <a:gd name="adj" fmla="val 24000"/>
            </a:avLst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" y="41605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A1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berkeleyunplugged.org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114800" y="640080"/>
            <a:ext cx="475488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i="1" dirty="0">
                <a:solidFill>
                  <a:srgbClr val="0077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"Never doubt that a small group of thoughtful, committed citizens can change the world; indeed, it's the only thing that ever has."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114800" y="2331720"/>
            <a:ext cx="4754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Margaret Mead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114800" y="2834640"/>
            <a:ext cx="4754880" cy="4572"/>
          </a:xfrm>
          <a:prstGeom prst="rect">
            <a:avLst/>
          </a:prstGeom>
          <a:solidFill>
            <a:srgbClr val="E0F3FF"/>
          </a:solidFill>
          <a:ln w="12700">
            <a:solidFill>
              <a:srgbClr val="E0F3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0" y="3017520"/>
            <a:ext cx="475488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a parent collective, we believe we can create meaningful change by banding together against the onslaught of BigTech addictions against our impressionable children.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A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077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Our 4 Shared Goals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4114800" cy="1783080"/>
          </a:xfrm>
          <a:prstGeom prst="rect">
            <a:avLst>
              <a:gd name="adj" fmla="val 6154"/>
            </a:avLst>
          </a:prstGeom>
          <a:solidFill>
            <a:srgbClr val="FFFFFF"/>
          </a:solidFill>
          <a:ln w="19050">
            <a:solidFill>
              <a:srgbClr val="E0F3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60120"/>
            <a:ext cx="4114800" cy="64008"/>
          </a:xfrm>
          <a:prstGeom prst="rect">
            <a:avLst/>
          </a:prstGeom>
          <a:solidFill>
            <a:srgbClr val="0077CC"/>
          </a:solidFill>
          <a:ln w="12700">
            <a:solidFill>
              <a:srgbClr val="0077CC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143000"/>
            <a:ext cx="384048" cy="384048"/>
          </a:xfrm>
          <a:prstGeom prst="ellipse">
            <a:avLst/>
          </a:prstGeom>
          <a:solidFill>
            <a:srgbClr val="0077CC"/>
          </a:solidFill>
          <a:ln w="12700">
            <a:solidFill>
              <a:srgbClr val="0077C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02920" y="114300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60120" y="1124712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77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Delay Smartphones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02920" y="1554480"/>
            <a:ext cx="38404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supports waiting until at least 9th grade. Low-tech alternatives like flip phones, Tin Can, or Apple Watch keep kids reachable.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663440" y="960120"/>
            <a:ext cx="4114800" cy="1783080"/>
          </a:xfrm>
          <a:prstGeom prst="rect">
            <a:avLst>
              <a:gd name="adj" fmla="val 6154"/>
            </a:avLst>
          </a:prstGeom>
          <a:solidFill>
            <a:srgbClr val="FFFFFF"/>
          </a:solidFill>
          <a:ln w="19050">
            <a:solidFill>
              <a:srgbClr val="E0F3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663440" y="960120"/>
            <a:ext cx="4114800" cy="64008"/>
          </a:xfrm>
          <a:prstGeom prst="rect">
            <a:avLst/>
          </a:prstGeom>
          <a:solidFill>
            <a:srgbClr val="00AAEE"/>
          </a:solidFill>
          <a:ln w="12700">
            <a:solidFill>
              <a:srgbClr val="00AAE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800600" y="1143000"/>
            <a:ext cx="384048" cy="384048"/>
          </a:xfrm>
          <a:prstGeom prst="ellipse">
            <a:avLst/>
          </a:prstGeom>
          <a:solidFill>
            <a:srgbClr val="00AAEE"/>
          </a:solidFill>
          <a:ln w="12700">
            <a:solidFill>
              <a:srgbClr val="00AAE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00600" y="114300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257800" y="1124712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77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Delay Social Media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00600" y="1554480"/>
            <a:ext cx="38404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Research recommends no social media until 16. Adolescent brains are still developing the skills needed to navigate online pressures safely.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65760" y="2926080"/>
            <a:ext cx="4114800" cy="1783080"/>
          </a:xfrm>
          <a:prstGeom prst="rect">
            <a:avLst>
              <a:gd name="adj" fmla="val 6154"/>
            </a:avLst>
          </a:prstGeom>
          <a:solidFill>
            <a:srgbClr val="FFFFFF"/>
          </a:solidFill>
          <a:ln w="19050">
            <a:solidFill>
              <a:srgbClr val="E0F3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2926080"/>
            <a:ext cx="4114800" cy="64008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02920" y="3108960"/>
            <a:ext cx="384048" cy="384048"/>
          </a:xfrm>
          <a:prstGeom prst="ellipse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" y="310896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960120" y="3090672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77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Healthy Tech at BUSD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02920" y="3520440"/>
            <a:ext cx="38404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Advocating for less screen usage in BUSD elementary and middle schools so kids can be fully present during the school day.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663440" y="2926080"/>
            <a:ext cx="4114800" cy="1783080"/>
          </a:xfrm>
          <a:prstGeom prst="rect">
            <a:avLst>
              <a:gd name="adj" fmla="val 6154"/>
            </a:avLst>
          </a:prstGeom>
          <a:solidFill>
            <a:srgbClr val="FFFFFF"/>
          </a:solidFill>
          <a:ln w="19050">
            <a:solidFill>
              <a:srgbClr val="E0F3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663440" y="2926080"/>
            <a:ext cx="4114800" cy="64008"/>
          </a:xfrm>
          <a:prstGeom prst="rect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800600" y="3108960"/>
            <a:ext cx="384048" cy="384048"/>
          </a:xfrm>
          <a:prstGeom prst="ellipse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800600" y="3108960"/>
            <a:ext cx="384048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5257800" y="3090672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77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Healthy Tech at Home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00600" y="3520440"/>
            <a:ext cx="384048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Kids learn from what we do, not what we say. We model mindful tech use and create space for real-world connection.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77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731520"/>
            <a:ext cx="2286000" cy="2286000"/>
          </a:xfrm>
          <a:prstGeom prst="ellipse">
            <a:avLst/>
          </a:prstGeom>
          <a:solidFill>
            <a:srgbClr val="0099EE">
              <a:alpha val="18000"/>
            </a:srgbClr>
          </a:solidFill>
          <a:ln w="12700">
            <a:solidFill>
              <a:srgbClr val="0099EE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840480"/>
            <a:ext cx="1828800" cy="1828800"/>
          </a:xfrm>
          <a:prstGeom prst="ellipse">
            <a:avLst/>
          </a:prstGeom>
          <a:solidFill>
            <a:srgbClr val="00E676">
              <a:alpha val="12000"/>
            </a:srgbClr>
          </a:solidFill>
          <a:ln w="12700">
            <a:solidFill>
              <a:srgbClr val="00E676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20116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to Get Involved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749808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AC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simple steps for every Berkeley family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280160"/>
            <a:ext cx="2651760" cy="2651760"/>
          </a:xfrm>
          <a:prstGeom prst="rect">
            <a:avLst>
              <a:gd name="adj" fmla="val 4828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1371600" y="1371600"/>
            <a:ext cx="594360" cy="594360"/>
          </a:xfrm>
          <a:prstGeom prst="ellipse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371600" y="137160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1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502920" y="210312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up by school &amp; grade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" y="274320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 for your child's BUSD school and grade. See who's already joined, be listed as a supporter, and get your personal invite link.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40080" y="3749040"/>
            <a:ext cx="2103120" cy="274320"/>
          </a:xfrm>
          <a:prstGeom prst="rect">
            <a:avLst>
              <a:gd name="adj" fmla="val 50000"/>
            </a:avLst>
          </a:prstGeom>
          <a:solidFill>
            <a:srgbClr val="00E676">
              <a:alpha val="18000"/>
            </a:srgbClr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74904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0E6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form for everything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3246120" y="1280160"/>
            <a:ext cx="2651760" cy="2651760"/>
          </a:xfrm>
          <a:prstGeom prst="rect">
            <a:avLst>
              <a:gd name="adj" fmla="val 4828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251960" y="1371600"/>
            <a:ext cx="594360" cy="594360"/>
          </a:xfrm>
          <a:prstGeom prst="ellipse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251960" y="137160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1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3383280" y="210312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the Wait Until 8th pledge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383280" y="274320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thousands of families nationwide committing to delay smartphones until at least the end of 8th grade.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3520440" y="3749040"/>
            <a:ext cx="2103120" cy="274320"/>
          </a:xfrm>
          <a:prstGeom prst="rect">
            <a:avLst>
              <a:gd name="adj" fmla="val 50000"/>
            </a:avLst>
          </a:prstGeom>
          <a:solidFill>
            <a:srgbClr val="00E676">
              <a:alpha val="18000"/>
            </a:srgbClr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520440" y="374904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0E6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waituntil8th.org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6126480" y="1280160"/>
            <a:ext cx="2651760" cy="2651760"/>
          </a:xfrm>
          <a:prstGeom prst="rect">
            <a:avLst>
              <a:gd name="adj" fmla="val 4828"/>
            </a:avLst>
          </a:prstGeom>
          <a:solidFill>
            <a:srgbClr val="FFFFFF">
              <a:alpha val="92000"/>
            </a:srgbClr>
          </a:solidFill>
          <a:ln w="12700">
            <a:solidFill>
              <a:srgbClr val="FFFFFF">
                <a:alpha val="20000"/>
              </a:srgbClr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132320" y="1371600"/>
            <a:ext cx="594360" cy="594360"/>
          </a:xfrm>
          <a:prstGeom prst="ellipse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132320" y="1371600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A1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6263640" y="2103120"/>
            <a:ext cx="23774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5FA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Invite your class / social group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6263640" y="2743200"/>
            <a:ext cx="237744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your personal invite link in the class group chat or with friends. The more families who join, the easier it is for everyone.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6400800" y="3749040"/>
            <a:ext cx="2103120" cy="274320"/>
          </a:xfrm>
          <a:prstGeom prst="rect">
            <a:avLst>
              <a:gd name="adj" fmla="val 50000"/>
            </a:avLst>
          </a:prstGeom>
          <a:solidFill>
            <a:srgbClr val="00E676">
              <a:alpha val="18000"/>
            </a:srgbClr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0800" y="374904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00E6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a parent ambassador</a:t>
            </a:r>
            <a:endParaRPr lang="en-US" sz="850" dirty="0"/>
          </a:p>
        </p:txBody>
      </p:sp>
      <p:sp>
        <p:nvSpPr>
          <p:cNvPr id="28" name="Text 26"/>
          <p:cNvSpPr/>
          <p:nvPr/>
        </p:nvSpPr>
        <p:spPr>
          <a:xfrm>
            <a:off x="0" y="480060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AAC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berkeleyunplugged.org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A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077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 BUSD Schools Covered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2834640" cy="320040"/>
          </a:xfrm>
          <a:prstGeom prst="rect">
            <a:avLst>
              <a:gd name="adj" fmla="val 22857"/>
            </a:avLst>
          </a:prstGeom>
          <a:solidFill>
            <a:srgbClr val="0077CC"/>
          </a:solidFill>
          <a:ln w="12700">
            <a:solidFill>
              <a:srgbClr val="0077C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65760" y="914400"/>
            <a:ext cx="2834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ELEMENTARY (K-5)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457200" y="132588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Berkeley Arts Magnet (BAM)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57200" y="1618488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Cragmont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457200" y="1911096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Emerson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2203704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John Muir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496312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Malcolm X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57200" y="278892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Oxford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57200" y="3081528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Rosa Parks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57200" y="3374136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Ruth Acty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57200" y="3666744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Sylvia Mendez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57200" y="3959352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Thousand Oaks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57200" y="4251960"/>
            <a:ext cx="2651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Washington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3520440" y="914400"/>
            <a:ext cx="2560320" cy="320040"/>
          </a:xfrm>
          <a:prstGeom prst="rect">
            <a:avLst>
              <a:gd name="adj" fmla="val 22857"/>
            </a:avLst>
          </a:prstGeom>
          <a:solidFill>
            <a:srgbClr val="00AAEE"/>
          </a:solidFill>
          <a:ln w="12700">
            <a:solidFill>
              <a:srgbClr val="00AAE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520440" y="91440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MIDDLE (6-8)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3611880" y="132588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Longfellow Middle School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3611880" y="1618488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MLK Jr. Middle School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3611880" y="1911096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Willard Middle School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6355080" y="914400"/>
            <a:ext cx="2468880" cy="320040"/>
          </a:xfrm>
          <a:prstGeom prst="rect">
            <a:avLst>
              <a:gd name="adj" fmla="val 22857"/>
            </a:avLst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355080" y="914400"/>
            <a:ext cx="2468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0A1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SCHOOL (9-12)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446520" y="132588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Berkeley High School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365760" y="4480560"/>
            <a:ext cx="8412480" cy="320040"/>
          </a:xfrm>
          <a:prstGeom prst="rect">
            <a:avLst>
              <a:gd name="adj" fmla="val 22857"/>
            </a:avLst>
          </a:prstGeom>
          <a:solidFill>
            <a:srgbClr val="E0F3FF"/>
          </a:solidFill>
          <a:ln w="12700">
            <a:solidFill>
              <a:srgbClr val="E0F3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448056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77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 up by school &amp; grade at berkeleyunplugged.org — see who's already joined in your class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A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8288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077C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Become a Parent Ambassador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731520"/>
            <a:ext cx="8229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spread the word at your school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65760" y="1234440"/>
            <a:ext cx="2651760" cy="1417320"/>
          </a:xfrm>
          <a:prstGeom prst="rect">
            <a:avLst>
              <a:gd name="adj" fmla="val 6452"/>
            </a:avLst>
          </a:prstGeom>
          <a:solidFill>
            <a:srgbClr val="FFFFFF"/>
          </a:solidFill>
          <a:ln w="19050">
            <a:solidFill>
              <a:srgbClr val="E0F3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75488" y="1371600"/>
            <a:ext cx="347472" cy="347472"/>
          </a:xfrm>
          <a:prstGeom prst="ellipse">
            <a:avLst/>
          </a:prstGeom>
          <a:solidFill>
            <a:srgbClr val="0077CC"/>
          </a:solidFill>
          <a:ln w="12700">
            <a:solidFill>
              <a:srgbClr val="0077C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75488" y="137160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96112" y="1399032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77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text message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75488" y="1801368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Copy-paste ready for class group chats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246120" y="1234440"/>
            <a:ext cx="2651760" cy="1417320"/>
          </a:xfrm>
          <a:prstGeom prst="rect">
            <a:avLst>
              <a:gd name="adj" fmla="val 6452"/>
            </a:avLst>
          </a:prstGeom>
          <a:solidFill>
            <a:srgbClr val="FFFFFF"/>
          </a:solidFill>
          <a:ln w="19050">
            <a:solidFill>
              <a:srgbClr val="E0F3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355848" y="1371600"/>
            <a:ext cx="347472" cy="347472"/>
          </a:xfrm>
          <a:prstGeom prst="ellipse">
            <a:avLst/>
          </a:prstGeom>
          <a:solidFill>
            <a:srgbClr val="00AAEE"/>
          </a:solidFill>
          <a:ln w="12700">
            <a:solidFill>
              <a:srgbClr val="00AAE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55848" y="137160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776472" y="1399032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77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Sample email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55848" y="1801368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 for class email lists &amp; school newsletters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126480" y="1234440"/>
            <a:ext cx="2651760" cy="1417320"/>
          </a:xfrm>
          <a:prstGeom prst="rect">
            <a:avLst>
              <a:gd name="adj" fmla="val 6452"/>
            </a:avLst>
          </a:prstGeom>
          <a:solidFill>
            <a:srgbClr val="FFFFFF"/>
          </a:solidFill>
          <a:ln w="19050">
            <a:solidFill>
              <a:srgbClr val="E0F3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6236208" y="1371600"/>
            <a:ext cx="347472" cy="347472"/>
          </a:xfrm>
          <a:prstGeom prst="ellipse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36208" y="137160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656832" y="1399032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77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B&amp;W printable flier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236208" y="1801368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Print at home — perfect for bulletin boards &amp; pickup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65760" y="2834640"/>
            <a:ext cx="2651760" cy="1417320"/>
          </a:xfrm>
          <a:prstGeom prst="rect">
            <a:avLst>
              <a:gd name="adj" fmla="val 6452"/>
            </a:avLst>
          </a:prstGeom>
          <a:solidFill>
            <a:srgbClr val="FFFFFF"/>
          </a:solidFill>
          <a:ln w="19050">
            <a:solidFill>
              <a:srgbClr val="E0F3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75488" y="2971800"/>
            <a:ext cx="347472" cy="347472"/>
          </a:xfrm>
          <a:prstGeom prst="ellipse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5488" y="297180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1A3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896112" y="2999232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77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Presentation deck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75488" y="3401568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deck! Use at PTA nights or curriculum evenings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246120" y="2834640"/>
            <a:ext cx="2651760" cy="1417320"/>
          </a:xfrm>
          <a:prstGeom prst="rect">
            <a:avLst>
              <a:gd name="adj" fmla="val 6452"/>
            </a:avLst>
          </a:prstGeom>
          <a:solidFill>
            <a:srgbClr val="FFFFFF"/>
          </a:solidFill>
          <a:ln w="19050">
            <a:solidFill>
              <a:srgbClr val="E0F3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355848" y="2971800"/>
            <a:ext cx="347472" cy="347472"/>
          </a:xfrm>
          <a:prstGeom prst="ellipse">
            <a:avLst/>
          </a:prstGeom>
          <a:solidFill>
            <a:srgbClr val="005FA3"/>
          </a:solidFill>
          <a:ln w="12700">
            <a:solidFill>
              <a:srgbClr val="005FA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355848" y="297180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3776472" y="2999232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77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Talking points sheet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355848" y="3401568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stats, goals &amp; answers to common objections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6126480" y="2834640"/>
            <a:ext cx="2651760" cy="1417320"/>
          </a:xfrm>
          <a:prstGeom prst="rect">
            <a:avLst>
              <a:gd name="adj" fmla="val 6452"/>
            </a:avLst>
          </a:prstGeom>
          <a:solidFill>
            <a:srgbClr val="FFFFFF"/>
          </a:solidFill>
          <a:ln w="19050">
            <a:solidFill>
              <a:srgbClr val="E0F3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236208" y="2971800"/>
            <a:ext cx="347472" cy="347472"/>
          </a:xfrm>
          <a:prstGeom prst="ellipse">
            <a:avLst/>
          </a:prstGeom>
          <a:solidFill>
            <a:srgbClr val="38B26E"/>
          </a:solidFill>
          <a:ln w="12700">
            <a:solidFill>
              <a:srgbClr val="38B26E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236208" y="297180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6656832" y="2999232"/>
            <a:ext cx="20116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77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invite link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6236208" y="3401568"/>
            <a:ext cx="242316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00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Auto-generated after signup — pre-fills form for your grade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365760" y="4663440"/>
            <a:ext cx="84124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4A6A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toolkit available at berkeleyunplugged.org → Resources → Liaison Toolkit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77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731520"/>
            <a:ext cx="2286000" cy="2286000"/>
          </a:xfrm>
          <a:prstGeom prst="ellipse">
            <a:avLst/>
          </a:prstGeom>
          <a:solidFill>
            <a:srgbClr val="0099EE">
              <a:alpha val="18000"/>
            </a:srgbClr>
          </a:solidFill>
          <a:ln w="12700">
            <a:solidFill>
              <a:srgbClr val="0099EE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840480"/>
            <a:ext cx="1828800" cy="1828800"/>
          </a:xfrm>
          <a:prstGeom prst="ellipse">
            <a:avLst/>
          </a:prstGeom>
          <a:solidFill>
            <a:srgbClr val="00E676">
              <a:alpha val="12000"/>
            </a:srgbClr>
          </a:solidFill>
          <a:ln w="12700">
            <a:solidFill>
              <a:srgbClr val="00E676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079492"/>
            <a:ext cx="2286000" cy="64008"/>
          </a:xfrm>
          <a:prstGeom prst="rect">
            <a:avLst/>
          </a:prstGeom>
          <a:solidFill>
            <a:srgbClr val="0077CC"/>
          </a:solidFill>
          <a:ln w="12700">
            <a:solidFill>
              <a:srgbClr val="0077CC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286000" y="5079492"/>
            <a:ext cx="2286000" cy="64008"/>
          </a:xfrm>
          <a:prstGeom prst="rect">
            <a:avLst/>
          </a:prstGeom>
          <a:solidFill>
            <a:srgbClr val="00AAEE"/>
          </a:solidFill>
          <a:ln w="12700">
            <a:solidFill>
              <a:srgbClr val="00AAE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0" y="5079492"/>
            <a:ext cx="2286000" cy="64008"/>
          </a:xfrm>
          <a:prstGeom prst="rect">
            <a:avLst/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58000" y="5079492"/>
            <a:ext cx="2286000" cy="64008"/>
          </a:xfrm>
          <a:prstGeom prst="rect">
            <a:avLst/>
          </a:prstGeom>
          <a:solidFill>
            <a:srgbClr val="FF6B35"/>
          </a:solidFill>
          <a:ln w="12700">
            <a:solidFill>
              <a:srgbClr val="FF6B3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82296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You're not alone in this.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457200" y="178308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Life happens </a:t>
            </a:r>
            <a:pPr algn="ctr" indent="0" marL="0">
              <a:buNone/>
            </a:pPr>
            <a:r>
              <a:rPr lang="en-US" sz="2200" i="1" dirty="0">
                <a:solidFill>
                  <a:srgbClr val="00E67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off the screen.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914400" y="251460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AAC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Hundreds of Berkeley families feel the same way.</a:t>
            </a:r>
            <a:endParaRPr lang="en-US" sz="130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AACC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more of us who stand together, the easier it is for every family.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2743200" y="3520440"/>
            <a:ext cx="3657600" cy="548640"/>
          </a:xfrm>
          <a:prstGeom prst="rect">
            <a:avLst>
              <a:gd name="adj" fmla="val 20000"/>
            </a:avLst>
          </a:prstGeom>
          <a:solidFill>
            <a:srgbClr val="00E676"/>
          </a:solidFill>
          <a:ln w="12700">
            <a:solidFill>
              <a:srgbClr val="00E67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43200" y="352044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A1A3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Join at berkeleyunplugged.org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45720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688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parent-led community · Berkeley, CA · Not affiliated with BUSD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Berkeley Unplugged</dc:title>
  <dc:subject>PptxGenJS Presentation</dc:subject>
  <dc:creator>PptxGenJS</dc:creator>
  <cp:lastModifiedBy>PptxGenJS</cp:lastModifiedBy>
  <cp:revision>1</cp:revision>
  <dcterms:created xsi:type="dcterms:W3CDTF">2026-03-23T22:11:13Z</dcterms:created>
  <dcterms:modified xsi:type="dcterms:W3CDTF">2026-03-23T22:11:13Z</dcterms:modified>
</cp:coreProperties>
</file>